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65" r:id="rId7"/>
    <p:sldId id="258" r:id="rId8"/>
    <p:sldId id="259" r:id="rId9"/>
    <p:sldId id="260" r:id="rId10"/>
    <p:sldId id="264" r:id="rId11"/>
    <p:sldId id="261" r:id="rId12"/>
    <p:sldId id="262" r:id="rId13"/>
    <p:sldId id="263" r:id="rId14"/>
    <p:sldId id="266" r:id="rId15"/>
    <p:sldId id="267" r:id="rId16"/>
    <p:sldId id="268"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C67989-4CFA-DE64-6810-46BDABC7A0B1}" v="4" dt="2020-10-05T07:44:31.4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nl-NL"/>
              <a:t>Klik om stijl te bewerken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A87A34-81AB-432B-8DAE-1953F412C126}"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nl-NL"/>
              <a:t>Klik om stijl te bewerken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A87A34-81AB-432B-8DAE-1953F412C126}"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nl-NL"/>
              <a:t>Klik om stijl te bewerken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A87A34-81AB-432B-8DAE-1953F412C126}"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nl-NL"/>
              <a:t>Klik om stijl te bewerken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A87A34-81AB-432B-8DAE-1953F412C126}"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nl-NL"/>
              <a:t>Klik om stijl te bewerken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3" name="Date Placeholder 2"/>
          <p:cNvSpPr>
            <a:spLocks noGrp="1"/>
          </p:cNvSpPr>
          <p:nvPr>
            <p:ph type="dt" sz="half" idx="10"/>
          </p:nvPr>
        </p:nvSpPr>
        <p:spPr/>
        <p:txBody>
          <a:bodyPr/>
          <a:lstStyle/>
          <a:p>
            <a:fld id="{48A87A34-81AB-432B-8DAE-1953F412C126}" type="datetimeFigureOut">
              <a:rPr lang="en-US" dirty="0"/>
              <a:t>11/5/2020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nl-NL"/>
              <a:t>Klik om stijl te bewerken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3" name="Date Placeholder 2"/>
          <p:cNvSpPr>
            <a:spLocks noGrp="1"/>
          </p:cNvSpPr>
          <p:nvPr>
            <p:ph type="dt" sz="half" idx="10"/>
          </p:nvPr>
        </p:nvSpPr>
        <p:spPr/>
        <p:txBody>
          <a:bodyPr/>
          <a:lstStyle/>
          <a:p>
            <a:fld id="{48A87A34-81AB-432B-8DAE-1953F412C126}" type="datetimeFigureOut">
              <a:rPr lang="en-US" dirty="0"/>
              <a:t>11/5/2020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nl-NL"/>
              <a:t>Klik om stijl te bewerken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nl-NL"/>
              <a:t>Klik om stijl te bewerken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nl-NL"/>
              <a:t>Klik om stijl te bewerken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nl-NL"/>
              <a:t>Klik om stijl te bewerken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48A87A34-81AB-432B-8DAE-1953F412C126}"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nl-NL"/>
              <a:t>Klik om stijl te bewerken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nl-NL"/>
              <a:t>Klik om stijl te bewerken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2" name="Content Placeholder 3"/>
          <p:cNvSpPr>
            <a:spLocks noGrp="1"/>
          </p:cNvSpPr>
          <p:nvPr>
            <p:ph sz="quarter" idx="13"/>
          </p:nvPr>
        </p:nvSpPr>
        <p:spPr>
          <a:xfrm>
            <a:off x="913774" y="3051012"/>
            <a:ext cx="5106027" cy="274018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3" name="Content Placeholder 5"/>
          <p:cNvSpPr>
            <a:spLocks noGrp="1"/>
          </p:cNvSpPr>
          <p:nvPr>
            <p:ph sz="quarter" idx="14"/>
          </p:nvPr>
        </p:nvSpPr>
        <p:spPr>
          <a:xfrm>
            <a:off x="6172200" y="3051012"/>
            <a:ext cx="5105401" cy="274018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nl-NL"/>
              <a:t>Klik om stijl te bewerken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A87A34-81AB-432B-8DAE-1953F412C126}"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A87A34-81AB-432B-8DAE-1953F412C126}"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11/5/2020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wn2ULavybVE?feature=oembed"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404872-2939-49AF-9B05-D865022F39CD}"/>
              </a:ext>
            </a:extLst>
          </p:cNvPr>
          <p:cNvSpPr>
            <a:spLocks noGrp="1"/>
          </p:cNvSpPr>
          <p:nvPr>
            <p:ph type="ctrTitle"/>
          </p:nvPr>
        </p:nvSpPr>
        <p:spPr/>
        <p:txBody>
          <a:bodyPr/>
          <a:lstStyle/>
          <a:p>
            <a:r>
              <a:rPr lang="nl-NL" dirty="0"/>
              <a:t>Fysieke les WMO</a:t>
            </a:r>
          </a:p>
        </p:txBody>
      </p:sp>
      <p:sp>
        <p:nvSpPr>
          <p:cNvPr id="3" name="Ondertitel 2">
            <a:extLst>
              <a:ext uri="{FF2B5EF4-FFF2-40B4-BE49-F238E27FC236}">
                <a16:creationId xmlns:a16="http://schemas.microsoft.com/office/drawing/2014/main" id="{3C1E19CE-266E-4885-B493-D6204B749821}"/>
              </a:ext>
            </a:extLst>
          </p:cNvPr>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2144036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el 1">
            <a:extLst>
              <a:ext uri="{FF2B5EF4-FFF2-40B4-BE49-F238E27FC236}">
                <a16:creationId xmlns:a16="http://schemas.microsoft.com/office/drawing/2014/main" id="{0B122B98-0B55-4E8C-9F52-B38D6981BAC4}"/>
              </a:ext>
            </a:extLst>
          </p:cNvPr>
          <p:cNvSpPr>
            <a:spLocks noGrp="1"/>
          </p:cNvSpPr>
          <p:nvPr>
            <p:ph type="title"/>
          </p:nvPr>
        </p:nvSpPr>
        <p:spPr>
          <a:xfrm>
            <a:off x="641074" y="1419900"/>
            <a:ext cx="2844002" cy="4018201"/>
          </a:xfrm>
        </p:spPr>
        <p:txBody>
          <a:bodyPr>
            <a:normAutofit/>
          </a:bodyPr>
          <a:lstStyle/>
          <a:p>
            <a:pPr algn="l"/>
            <a:r>
              <a:rPr lang="nl-NL" sz="2800"/>
              <a:t>Deelproducten WMO</a:t>
            </a:r>
          </a:p>
        </p:txBody>
      </p:sp>
      <p:sp>
        <p:nvSpPr>
          <p:cNvPr id="3" name="Tijdelijke aanduiding voor inhoud 2">
            <a:extLst>
              <a:ext uri="{FF2B5EF4-FFF2-40B4-BE49-F238E27FC236}">
                <a16:creationId xmlns:a16="http://schemas.microsoft.com/office/drawing/2014/main" id="{F17ADA01-9D88-4099-833C-6EF6AC5E04B2}"/>
              </a:ext>
            </a:extLst>
          </p:cNvPr>
          <p:cNvSpPr>
            <a:spLocks noGrp="1"/>
          </p:cNvSpPr>
          <p:nvPr>
            <p:ph sz="quarter" idx="13"/>
          </p:nvPr>
        </p:nvSpPr>
        <p:spPr>
          <a:xfrm>
            <a:off x="4701008" y="1193576"/>
            <a:ext cx="6576591" cy="4470850"/>
          </a:xfrm>
        </p:spPr>
        <p:txBody>
          <a:bodyPr anchor="ctr">
            <a:normAutofit/>
          </a:bodyPr>
          <a:lstStyle/>
          <a:p>
            <a:r>
              <a:rPr lang="nl-NL" b="1" dirty="0"/>
              <a:t>Deze week:</a:t>
            </a:r>
          </a:p>
          <a:p>
            <a:r>
              <a:rPr lang="nl-NL" dirty="0"/>
              <a:t>WMO op stage </a:t>
            </a:r>
          </a:p>
          <a:p>
            <a:r>
              <a:rPr lang="nl-NL" dirty="0"/>
              <a:t>Signaleringsschema </a:t>
            </a:r>
          </a:p>
          <a:p>
            <a:r>
              <a:rPr lang="nl-NL" dirty="0"/>
              <a:t>Invulschema </a:t>
            </a:r>
          </a:p>
          <a:p>
            <a:endParaRPr lang="nl-NL" dirty="0"/>
          </a:p>
          <a:p>
            <a:r>
              <a:rPr lang="nl-NL" b="1" dirty="0"/>
              <a:t>Volgende week:</a:t>
            </a:r>
          </a:p>
          <a:p>
            <a:r>
              <a:rPr lang="nl-NL" dirty="0"/>
              <a:t>Theorieverslag WMO</a:t>
            </a:r>
          </a:p>
          <a:p>
            <a:r>
              <a:rPr lang="nl-NL" dirty="0"/>
              <a:t>Video voorbeeldcasus</a:t>
            </a:r>
          </a:p>
          <a:p>
            <a:r>
              <a:rPr lang="nl-NL" dirty="0"/>
              <a:t>Checklist beschermd wonen (deelproduct 4)</a:t>
            </a:r>
          </a:p>
          <a:p>
            <a:endParaRPr lang="nl-NL"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024507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8FE65CB-EFD8-497D-A30A-093E20EACB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Afbeelding 3">
            <a:extLst>
              <a:ext uri="{FF2B5EF4-FFF2-40B4-BE49-F238E27FC236}">
                <a16:creationId xmlns:a16="http://schemas.microsoft.com/office/drawing/2014/main" id="{97F56D35-7FF1-43D3-AFDC-7CD059138B22}"/>
              </a:ext>
            </a:extLst>
          </p:cNvPr>
          <p:cNvPicPr>
            <a:picLocks noChangeAspect="1"/>
          </p:cNvPicPr>
          <p:nvPr/>
        </p:nvPicPr>
        <p:blipFill>
          <a:blip r:embed="rId2"/>
          <a:stretch>
            <a:fillRect/>
          </a:stretch>
        </p:blipFill>
        <p:spPr>
          <a:xfrm>
            <a:off x="5248643" y="2269045"/>
            <a:ext cx="6299887" cy="2204960"/>
          </a:xfrm>
          <a:prstGeom prst="rect">
            <a:avLst/>
          </a:prstGeom>
        </p:spPr>
      </p:pic>
      <p:pic>
        <p:nvPicPr>
          <p:cNvPr id="11" name="Picture 10">
            <a:extLst>
              <a:ext uri="{FF2B5EF4-FFF2-40B4-BE49-F238E27FC236}">
                <a16:creationId xmlns:a16="http://schemas.microsoft.com/office/drawing/2014/main" id="{00E374F5-52B2-4260-8B1C-54237931F06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jdelijke aanduiding voor inhoud 2">
            <a:extLst>
              <a:ext uri="{FF2B5EF4-FFF2-40B4-BE49-F238E27FC236}">
                <a16:creationId xmlns:a16="http://schemas.microsoft.com/office/drawing/2014/main" id="{4153D8F8-5C55-4373-A8D1-1B7E12A8AC14}"/>
              </a:ext>
            </a:extLst>
          </p:cNvPr>
          <p:cNvSpPr>
            <a:spLocks noGrp="1"/>
          </p:cNvSpPr>
          <p:nvPr>
            <p:ph sz="quarter" idx="13"/>
          </p:nvPr>
        </p:nvSpPr>
        <p:spPr>
          <a:xfrm>
            <a:off x="913774" y="2367092"/>
            <a:ext cx="3740509" cy="3881309"/>
          </a:xfrm>
        </p:spPr>
        <p:txBody>
          <a:bodyPr>
            <a:normAutofit/>
          </a:bodyPr>
          <a:lstStyle/>
          <a:p>
            <a:r>
              <a:rPr lang="nl-NL" sz="1800"/>
              <a:t>Vraag op stage na op welke manier er gebruik gemaakt wordt van de WMO. Maak een kopie van lege aanvraagformulieren WMO en voeg deze toe aan je verslag incl. uitleg over deze formulieren.</a:t>
            </a:r>
          </a:p>
          <a:p>
            <a:endParaRPr lang="nl-NL" sz="1800"/>
          </a:p>
        </p:txBody>
      </p:sp>
      <p:sp>
        <p:nvSpPr>
          <p:cNvPr id="2" name="Titel 1">
            <a:extLst>
              <a:ext uri="{FF2B5EF4-FFF2-40B4-BE49-F238E27FC236}">
                <a16:creationId xmlns:a16="http://schemas.microsoft.com/office/drawing/2014/main" id="{CF409CB4-C8D8-4BB4-9940-2402A8B91C4F}"/>
              </a:ext>
            </a:extLst>
          </p:cNvPr>
          <p:cNvSpPr>
            <a:spLocks noGrp="1"/>
          </p:cNvSpPr>
          <p:nvPr>
            <p:ph type="title"/>
          </p:nvPr>
        </p:nvSpPr>
        <p:spPr>
          <a:xfrm>
            <a:off x="913774" y="640831"/>
            <a:ext cx="3740515" cy="1573863"/>
          </a:xfrm>
        </p:spPr>
        <p:txBody>
          <a:bodyPr>
            <a:normAutofit/>
          </a:bodyPr>
          <a:lstStyle/>
          <a:p>
            <a:pPr algn="l"/>
            <a:r>
              <a:rPr lang="nl-NL" dirty="0"/>
              <a:t>Opdracht 1: WMO op stage</a:t>
            </a:r>
            <a:endParaRPr lang="nl-NL"/>
          </a:p>
        </p:txBody>
      </p:sp>
    </p:spTree>
    <p:extLst>
      <p:ext uri="{BB962C8B-B14F-4D97-AF65-F5344CB8AC3E}">
        <p14:creationId xmlns:p14="http://schemas.microsoft.com/office/powerpoint/2010/main" val="3903645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704D87-710D-48C0-8168-F6D0734631BF}"/>
              </a:ext>
            </a:extLst>
          </p:cNvPr>
          <p:cNvSpPr>
            <a:spLocks noGrp="1"/>
          </p:cNvSpPr>
          <p:nvPr>
            <p:ph type="title"/>
          </p:nvPr>
        </p:nvSpPr>
        <p:spPr/>
        <p:txBody>
          <a:bodyPr/>
          <a:lstStyle/>
          <a:p>
            <a:r>
              <a:rPr lang="nl-NL" dirty="0"/>
              <a:t>Opdracht 2: signaleringsschema</a:t>
            </a:r>
          </a:p>
        </p:txBody>
      </p:sp>
      <p:sp>
        <p:nvSpPr>
          <p:cNvPr id="3" name="Tijdelijke aanduiding voor inhoud 2">
            <a:extLst>
              <a:ext uri="{FF2B5EF4-FFF2-40B4-BE49-F238E27FC236}">
                <a16:creationId xmlns:a16="http://schemas.microsoft.com/office/drawing/2014/main" id="{24907DCB-1579-4E04-AF46-2EDFA1CB1A31}"/>
              </a:ext>
            </a:extLst>
          </p:cNvPr>
          <p:cNvSpPr>
            <a:spLocks noGrp="1"/>
          </p:cNvSpPr>
          <p:nvPr>
            <p:ph sz="quarter" idx="13"/>
          </p:nvPr>
        </p:nvSpPr>
        <p:spPr>
          <a:xfrm>
            <a:off x="913774" y="1885950"/>
            <a:ext cx="10363826" cy="4714875"/>
          </a:xfrm>
        </p:spPr>
        <p:txBody>
          <a:bodyPr>
            <a:normAutofit fontScale="85000" lnSpcReduction="20000"/>
          </a:bodyPr>
          <a:lstStyle/>
          <a:p>
            <a:r>
              <a:rPr lang="nl-NL" dirty="0"/>
              <a:t>Wanneer een inwoner zich meldt bij het </a:t>
            </a:r>
            <a:r>
              <a:rPr lang="nl-NL" dirty="0" err="1"/>
              <a:t>Wmo</a:t>
            </a:r>
            <a:r>
              <a:rPr lang="nl-NL" dirty="0"/>
              <a:t>-loket, kan dit voor uiteenlopende ondersteuningsvragen zijn. Als medewerker is het belangrijk om de aanwezigheid van een psychische aandoening te herkennen, zodat de ondersteuning past bij de situatie van de inwoner. Is behandeling bijvoorbeeld niet de eerste stap die gezet dient te worden alvorens ondersteuning vanuit de gemeente in te zetten? En ligt een psychische aandoening wellicht ten grondslag aan de problemen die een inwoner presenteert? Je maakt een signaleringsschema voor psychische aandoeningen, probeer dit te koppelen aan je eigen organisatie. </a:t>
            </a:r>
          </a:p>
          <a:p>
            <a:r>
              <a:rPr lang="nl-NL" dirty="0"/>
              <a:t>Neem de volgende punten in acht:</a:t>
            </a:r>
          </a:p>
          <a:p>
            <a:r>
              <a:rPr lang="nl-NL" dirty="0"/>
              <a:t>• Voor een medewerker bij het </a:t>
            </a:r>
            <a:r>
              <a:rPr lang="nl-NL" dirty="0" err="1"/>
              <a:t>Wmo</a:t>
            </a:r>
            <a:r>
              <a:rPr lang="nl-NL" dirty="0"/>
              <a:t>-loket moet duidelijk worden, na het lezen van dit signaleringsschema, of er al dan niet aanwijzingen zijn voor een psychische aandoening bij de inwoner die zich meldt bij het </a:t>
            </a:r>
            <a:r>
              <a:rPr lang="nl-NL" dirty="0" err="1"/>
              <a:t>Wmo</a:t>
            </a:r>
            <a:r>
              <a:rPr lang="nl-NL" dirty="0"/>
              <a:t>-loket.</a:t>
            </a:r>
          </a:p>
          <a:p>
            <a:r>
              <a:rPr lang="nl-NL" dirty="0"/>
              <a:t>• Je maakt een algemeen schema voor alle psychische stoornissen tezamen. Je spitst je dus niet toe op iedere stoornis afzonderlijk.</a:t>
            </a:r>
          </a:p>
          <a:p>
            <a:r>
              <a:rPr lang="nl-NL" dirty="0"/>
              <a:t>• Neem aspecten zoals ‘algemene indruk’, ‘het gedrag tijdens het gesprek’, ‘de cognitie’ en dergelijke op in je schema.</a:t>
            </a:r>
          </a:p>
          <a:p>
            <a:endParaRPr lang="nl-NL" dirty="0"/>
          </a:p>
        </p:txBody>
      </p:sp>
    </p:spTree>
    <p:extLst>
      <p:ext uri="{BB962C8B-B14F-4D97-AF65-F5344CB8AC3E}">
        <p14:creationId xmlns:p14="http://schemas.microsoft.com/office/powerpoint/2010/main" val="1928652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744E2A-FDE3-498A-A52B-85F9AC262DF7}"/>
              </a:ext>
            </a:extLst>
          </p:cNvPr>
          <p:cNvSpPr>
            <a:spLocks noGrp="1"/>
          </p:cNvSpPr>
          <p:nvPr>
            <p:ph type="title"/>
          </p:nvPr>
        </p:nvSpPr>
        <p:spPr/>
        <p:txBody>
          <a:bodyPr/>
          <a:lstStyle/>
          <a:p>
            <a:r>
              <a:rPr lang="nl-NL" dirty="0"/>
              <a:t>Opdracht 3: invulformulier</a:t>
            </a:r>
          </a:p>
        </p:txBody>
      </p:sp>
      <p:sp>
        <p:nvSpPr>
          <p:cNvPr id="3" name="Tijdelijke aanduiding voor inhoud 2">
            <a:extLst>
              <a:ext uri="{FF2B5EF4-FFF2-40B4-BE49-F238E27FC236}">
                <a16:creationId xmlns:a16="http://schemas.microsoft.com/office/drawing/2014/main" id="{FF82BD29-83A8-4EC3-AD98-A9F8503DC31D}"/>
              </a:ext>
            </a:extLst>
          </p:cNvPr>
          <p:cNvSpPr>
            <a:spLocks noGrp="1"/>
          </p:cNvSpPr>
          <p:nvPr>
            <p:ph sz="quarter" idx="13"/>
          </p:nvPr>
        </p:nvSpPr>
        <p:spPr>
          <a:xfrm>
            <a:off x="913774" y="1943100"/>
            <a:ext cx="10363826" cy="4629150"/>
          </a:xfrm>
        </p:spPr>
        <p:txBody>
          <a:bodyPr>
            <a:normAutofit fontScale="92500" lnSpcReduction="20000"/>
          </a:bodyPr>
          <a:lstStyle/>
          <a:p>
            <a:r>
              <a:rPr lang="nl-NL" dirty="0"/>
              <a:t>Wanneer er daadwerkelijk sprake blijkt te zijn van een psychische aandoening, al bekend doordat de inwoner reeds in behandeling is of door signalering, brengt een medewerker de problemen en ondersteuningsbehoeften in kaart. Maak een lay-out voor een invulformulier dat een medewerker van het </a:t>
            </a:r>
            <a:r>
              <a:rPr lang="nl-NL" dirty="0" err="1"/>
              <a:t>Wmo</a:t>
            </a:r>
            <a:r>
              <a:rPr lang="nl-NL" dirty="0"/>
              <a:t>-loket kan invullen en waardoor de volgende zaken verduidelijkt worden:</a:t>
            </a:r>
          </a:p>
          <a:p>
            <a:r>
              <a:rPr lang="nl-NL" dirty="0"/>
              <a:t>• verheldering van de problematiek</a:t>
            </a:r>
          </a:p>
          <a:p>
            <a:r>
              <a:rPr lang="nl-NL" dirty="0"/>
              <a:t>• verheldering van de aanwezige psychische problematiek</a:t>
            </a:r>
          </a:p>
          <a:p>
            <a:r>
              <a:rPr lang="nl-NL" dirty="0"/>
              <a:t>• inventarisatie van de wensen en behoeften van de inwoner</a:t>
            </a:r>
          </a:p>
          <a:p>
            <a:r>
              <a:rPr lang="nl-NL" dirty="0"/>
              <a:t>• specifieke mogelijkheden en beperkingen van de inwoner</a:t>
            </a:r>
          </a:p>
          <a:p>
            <a:r>
              <a:rPr lang="nl-NL" dirty="0"/>
              <a:t>• ondersteuningsbehoeften en mogelijkheden</a:t>
            </a:r>
          </a:p>
          <a:p>
            <a:r>
              <a:rPr lang="nl-NL" dirty="0"/>
              <a:t>• of er eventueel sprake is van urgentie en waarom</a:t>
            </a:r>
          </a:p>
          <a:p>
            <a:r>
              <a:rPr lang="nl-NL" dirty="0"/>
              <a:t>• of de inwoner onder behandeling staat.</a:t>
            </a:r>
          </a:p>
          <a:p>
            <a:endParaRPr lang="nl-NL" dirty="0"/>
          </a:p>
        </p:txBody>
      </p:sp>
    </p:spTree>
    <p:extLst>
      <p:ext uri="{BB962C8B-B14F-4D97-AF65-F5344CB8AC3E}">
        <p14:creationId xmlns:p14="http://schemas.microsoft.com/office/powerpoint/2010/main" val="1462792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6F2B05-D14A-46C1-B94D-81BAFA34CA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Afbeelding 3">
            <a:extLst>
              <a:ext uri="{FF2B5EF4-FFF2-40B4-BE49-F238E27FC236}">
                <a16:creationId xmlns:a16="http://schemas.microsoft.com/office/drawing/2014/main" id="{77184969-470A-42AD-B90E-C737E80838FA}"/>
              </a:ext>
            </a:extLst>
          </p:cNvPr>
          <p:cNvPicPr>
            <a:picLocks noChangeAspect="1"/>
          </p:cNvPicPr>
          <p:nvPr/>
        </p:nvPicPr>
        <p:blipFill>
          <a:blip r:embed="rId2"/>
          <a:stretch>
            <a:fillRect/>
          </a:stretch>
        </p:blipFill>
        <p:spPr>
          <a:xfrm>
            <a:off x="7537704" y="1205360"/>
            <a:ext cx="3840815" cy="4479084"/>
          </a:xfrm>
          <a:prstGeom prst="rect">
            <a:avLst/>
          </a:prstGeom>
        </p:spPr>
      </p:pic>
      <p:pic>
        <p:nvPicPr>
          <p:cNvPr id="11" name="Picture 10">
            <a:extLst>
              <a:ext uri="{FF2B5EF4-FFF2-40B4-BE49-F238E27FC236}">
                <a16:creationId xmlns:a16="http://schemas.microsoft.com/office/drawing/2014/main" id="{DC21F734-A85A-4FEA-8CB8-6C72B8195C3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jdelijke aanduiding voor inhoud 2">
            <a:extLst>
              <a:ext uri="{FF2B5EF4-FFF2-40B4-BE49-F238E27FC236}">
                <a16:creationId xmlns:a16="http://schemas.microsoft.com/office/drawing/2014/main" id="{D861336B-A933-42CA-975D-70794B0F7497}"/>
              </a:ext>
            </a:extLst>
          </p:cNvPr>
          <p:cNvSpPr>
            <a:spLocks noGrp="1"/>
          </p:cNvSpPr>
          <p:nvPr>
            <p:ph sz="quarter" idx="13"/>
          </p:nvPr>
        </p:nvSpPr>
        <p:spPr>
          <a:xfrm>
            <a:off x="1054065" y="2367092"/>
            <a:ext cx="5855415" cy="3847444"/>
          </a:xfrm>
        </p:spPr>
        <p:txBody>
          <a:bodyPr>
            <a:normAutofit/>
          </a:bodyPr>
          <a:lstStyle/>
          <a:p>
            <a:r>
              <a:rPr lang="nl-NL" dirty="0"/>
              <a:t>Hebben jullie nog vragen over de opdrachten?</a:t>
            </a:r>
          </a:p>
          <a:p>
            <a:endParaRPr lang="nl-NL" dirty="0"/>
          </a:p>
          <a:p>
            <a:r>
              <a:rPr lang="nl-NL" dirty="0"/>
              <a:t>Veel succes!</a:t>
            </a:r>
          </a:p>
        </p:txBody>
      </p:sp>
      <p:sp>
        <p:nvSpPr>
          <p:cNvPr id="2" name="Titel 1">
            <a:extLst>
              <a:ext uri="{FF2B5EF4-FFF2-40B4-BE49-F238E27FC236}">
                <a16:creationId xmlns:a16="http://schemas.microsoft.com/office/drawing/2014/main" id="{4AF1A2E3-9612-4B38-9007-A7F2273E33C2}"/>
              </a:ext>
            </a:extLst>
          </p:cNvPr>
          <p:cNvSpPr>
            <a:spLocks noGrp="1"/>
          </p:cNvSpPr>
          <p:nvPr>
            <p:ph type="title"/>
          </p:nvPr>
        </p:nvSpPr>
        <p:spPr>
          <a:xfrm>
            <a:off x="1054064" y="618517"/>
            <a:ext cx="5855416" cy="1596177"/>
          </a:xfrm>
        </p:spPr>
        <p:txBody>
          <a:bodyPr>
            <a:normAutofit/>
          </a:bodyPr>
          <a:lstStyle/>
          <a:p>
            <a:r>
              <a:rPr lang="nl-NL" dirty="0"/>
              <a:t>Afsluiten</a:t>
            </a:r>
          </a:p>
        </p:txBody>
      </p:sp>
    </p:spTree>
    <p:extLst>
      <p:ext uri="{BB962C8B-B14F-4D97-AF65-F5344CB8AC3E}">
        <p14:creationId xmlns:p14="http://schemas.microsoft.com/office/powerpoint/2010/main" val="1320876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el 1">
            <a:extLst>
              <a:ext uri="{FF2B5EF4-FFF2-40B4-BE49-F238E27FC236}">
                <a16:creationId xmlns:a16="http://schemas.microsoft.com/office/drawing/2014/main" id="{72810A6F-71D0-4C61-8782-A3FFF82FCFB7}"/>
              </a:ext>
            </a:extLst>
          </p:cNvPr>
          <p:cNvSpPr>
            <a:spLocks noGrp="1"/>
          </p:cNvSpPr>
          <p:nvPr>
            <p:ph type="title"/>
          </p:nvPr>
        </p:nvSpPr>
        <p:spPr>
          <a:xfrm>
            <a:off x="641074" y="1419900"/>
            <a:ext cx="2844002" cy="4018201"/>
          </a:xfrm>
        </p:spPr>
        <p:txBody>
          <a:bodyPr>
            <a:normAutofit/>
          </a:bodyPr>
          <a:lstStyle/>
          <a:p>
            <a:pPr algn="l"/>
            <a:r>
              <a:rPr lang="nl-NL" sz="4400"/>
              <a:t>Vandaag</a:t>
            </a:r>
          </a:p>
        </p:txBody>
      </p:sp>
      <p:sp>
        <p:nvSpPr>
          <p:cNvPr id="3" name="Tijdelijke aanduiding voor inhoud 2">
            <a:extLst>
              <a:ext uri="{FF2B5EF4-FFF2-40B4-BE49-F238E27FC236}">
                <a16:creationId xmlns:a16="http://schemas.microsoft.com/office/drawing/2014/main" id="{C1CD94C4-AAA1-4154-BC10-DF36076AFB33}"/>
              </a:ext>
            </a:extLst>
          </p:cNvPr>
          <p:cNvSpPr>
            <a:spLocks noGrp="1"/>
          </p:cNvSpPr>
          <p:nvPr>
            <p:ph sz="quarter" idx="13"/>
          </p:nvPr>
        </p:nvSpPr>
        <p:spPr>
          <a:xfrm>
            <a:off x="4701008" y="1193576"/>
            <a:ext cx="6576591" cy="4470850"/>
          </a:xfrm>
        </p:spPr>
        <p:txBody>
          <a:bodyPr anchor="ctr">
            <a:normAutofit/>
          </a:bodyPr>
          <a:lstStyle/>
          <a:p>
            <a:r>
              <a:rPr lang="nl-NL" dirty="0"/>
              <a:t>Intro</a:t>
            </a:r>
          </a:p>
          <a:p>
            <a:r>
              <a:rPr lang="nl-NL" dirty="0"/>
              <a:t>Wat is WMO?</a:t>
            </a:r>
          </a:p>
          <a:p>
            <a:r>
              <a:rPr lang="nl-NL" dirty="0"/>
              <a:t>Wie kunnen gebruikmaken van de WMO?</a:t>
            </a:r>
          </a:p>
          <a:p>
            <a:r>
              <a:rPr lang="nl-NL" dirty="0"/>
              <a:t>Onderzoek</a:t>
            </a:r>
          </a:p>
          <a:p>
            <a:r>
              <a:rPr lang="nl-NL" dirty="0"/>
              <a:t>Taken en verantwoordelijkheden</a:t>
            </a:r>
          </a:p>
          <a:p>
            <a:r>
              <a:rPr lang="nl-NL" dirty="0"/>
              <a:t>Hoe vraag je dit aan?</a:t>
            </a:r>
          </a:p>
          <a:p>
            <a:r>
              <a:rPr lang="nl-NL" dirty="0"/>
              <a:t>De deelproducten</a:t>
            </a:r>
          </a:p>
          <a:p>
            <a:pPr marL="0" indent="0">
              <a:buNone/>
            </a:pPr>
            <a:endParaRPr lang="nl-NL"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1539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el 1">
            <a:extLst>
              <a:ext uri="{FF2B5EF4-FFF2-40B4-BE49-F238E27FC236}">
                <a16:creationId xmlns:a16="http://schemas.microsoft.com/office/drawing/2014/main" id="{320320B5-CF78-4798-A719-2747BE43B590}"/>
              </a:ext>
            </a:extLst>
          </p:cNvPr>
          <p:cNvSpPr>
            <a:spLocks noGrp="1"/>
          </p:cNvSpPr>
          <p:nvPr>
            <p:ph type="title"/>
          </p:nvPr>
        </p:nvSpPr>
        <p:spPr>
          <a:xfrm>
            <a:off x="641074" y="1419900"/>
            <a:ext cx="2844002" cy="4018201"/>
          </a:xfrm>
        </p:spPr>
        <p:txBody>
          <a:bodyPr>
            <a:normAutofit/>
          </a:bodyPr>
          <a:lstStyle/>
          <a:p>
            <a:pPr algn="l"/>
            <a:r>
              <a:rPr lang="nl-NL" sz="2800" dirty="0"/>
              <a:t>Vorige les: </a:t>
            </a:r>
            <a:r>
              <a:rPr lang="nl-NL" sz="2800" dirty="0" err="1"/>
              <a:t>transactionele</a:t>
            </a:r>
            <a:r>
              <a:rPr lang="nl-NL" sz="2800" dirty="0"/>
              <a:t> analyse en dramadriehoek</a:t>
            </a:r>
          </a:p>
        </p:txBody>
      </p:sp>
      <p:sp>
        <p:nvSpPr>
          <p:cNvPr id="3" name="Tijdelijke aanduiding voor inhoud 2">
            <a:extLst>
              <a:ext uri="{FF2B5EF4-FFF2-40B4-BE49-F238E27FC236}">
                <a16:creationId xmlns:a16="http://schemas.microsoft.com/office/drawing/2014/main" id="{4D8AE8F3-418D-4C52-A7AB-891CC2B69522}"/>
              </a:ext>
            </a:extLst>
          </p:cNvPr>
          <p:cNvSpPr>
            <a:spLocks noGrp="1"/>
          </p:cNvSpPr>
          <p:nvPr>
            <p:ph sz="quarter" idx="13"/>
          </p:nvPr>
        </p:nvSpPr>
        <p:spPr>
          <a:xfrm>
            <a:off x="4701008" y="1193576"/>
            <a:ext cx="6576591" cy="4470850"/>
          </a:xfrm>
        </p:spPr>
        <p:txBody>
          <a:bodyPr anchor="ctr">
            <a:normAutofit/>
          </a:bodyPr>
          <a:lstStyle/>
          <a:p>
            <a:pPr>
              <a:lnSpc>
                <a:spcPct val="110000"/>
              </a:lnSpc>
            </a:pPr>
            <a:r>
              <a:rPr lang="nl-NL" sz="1300" b="1"/>
              <a:t>Opdracht vorige les:</a:t>
            </a:r>
          </a:p>
          <a:p>
            <a:pPr>
              <a:lnSpc>
                <a:spcPct val="110000"/>
              </a:lnSpc>
            </a:pPr>
            <a:r>
              <a:rPr lang="nl-NL" sz="1300"/>
              <a:t>Maak inzichtelijk op welke manier de communicatie verloopt binnen jullie onderneming</a:t>
            </a:r>
          </a:p>
          <a:p>
            <a:pPr>
              <a:lnSpc>
                <a:spcPct val="110000"/>
              </a:lnSpc>
            </a:pPr>
            <a:r>
              <a:rPr lang="nl-NL" sz="1300"/>
              <a:t>Dat doe je onder andere door de organisatiestructuur inzichtelijk te maken, een missie en visie op te stellen</a:t>
            </a:r>
          </a:p>
          <a:p>
            <a:pPr>
              <a:lnSpc>
                <a:spcPct val="110000"/>
              </a:lnSpc>
            </a:pPr>
            <a:r>
              <a:rPr lang="nl-NL" sz="1300"/>
              <a:t>Maar ook: welke verantwoordelijkheid heeft een leidinggevende of teamleider? Hoe ‘plat’ is jullie organisatie? Hoe zorg je voor een duidelijke communicatie? Wie draagt de verantwoordelijkheid voor communicatie?</a:t>
            </a:r>
          </a:p>
          <a:p>
            <a:pPr>
              <a:lnSpc>
                <a:spcPct val="110000"/>
              </a:lnSpc>
            </a:pPr>
            <a:r>
              <a:rPr lang="nl-NL" sz="1300"/>
              <a:t>Google eens op ‘bedrijfscommunicatie’, ‘communiceren voor ondernemers’ en ‘communicatie strategie’ en haal daar je inspiratie vandaan.. Hoe ga je dit op papier zetten?</a:t>
            </a:r>
          </a:p>
          <a:p>
            <a:pPr>
              <a:lnSpc>
                <a:spcPct val="110000"/>
              </a:lnSpc>
            </a:pPr>
            <a:r>
              <a:rPr lang="nl-NL" sz="1300" b="1"/>
              <a:t>Hoe is dit gegaan?</a:t>
            </a:r>
          </a:p>
          <a:p>
            <a:pPr>
              <a:lnSpc>
                <a:spcPct val="110000"/>
              </a:lnSpc>
            </a:pPr>
            <a:endParaRPr lang="nl-NL" sz="1300"/>
          </a:p>
          <a:p>
            <a:pPr>
              <a:lnSpc>
                <a:spcPct val="110000"/>
              </a:lnSpc>
            </a:pPr>
            <a:r>
              <a:rPr lang="nl-NL" sz="1300" b="1"/>
              <a:t>Terugblik/vooruitblik gastles WMO.</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473657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4F55E8-AECC-464F-9091-A9159DC699C8}"/>
              </a:ext>
            </a:extLst>
          </p:cNvPr>
          <p:cNvSpPr>
            <a:spLocks noGrp="1"/>
          </p:cNvSpPr>
          <p:nvPr>
            <p:ph type="title"/>
          </p:nvPr>
        </p:nvSpPr>
        <p:spPr/>
        <p:txBody>
          <a:bodyPr/>
          <a:lstStyle/>
          <a:p>
            <a:r>
              <a:rPr lang="nl-NL" dirty="0"/>
              <a:t>Intro WMO</a:t>
            </a:r>
          </a:p>
        </p:txBody>
      </p:sp>
      <p:sp>
        <p:nvSpPr>
          <p:cNvPr id="3" name="Tijdelijke aanduiding voor inhoud 2">
            <a:extLst>
              <a:ext uri="{FF2B5EF4-FFF2-40B4-BE49-F238E27FC236}">
                <a16:creationId xmlns:a16="http://schemas.microsoft.com/office/drawing/2014/main" id="{02CA1F0E-E9C6-4DC8-9C73-6DCFF2C3175C}"/>
              </a:ext>
            </a:extLst>
          </p:cNvPr>
          <p:cNvSpPr>
            <a:spLocks noGrp="1"/>
          </p:cNvSpPr>
          <p:nvPr>
            <p:ph sz="quarter" idx="13"/>
          </p:nvPr>
        </p:nvSpPr>
        <p:spPr>
          <a:xfrm>
            <a:off x="913774" y="1971676"/>
            <a:ext cx="10363826" cy="3819524"/>
          </a:xfrm>
        </p:spPr>
        <p:txBody>
          <a:bodyPr/>
          <a:lstStyle/>
          <a:p>
            <a:pPr marL="0" indent="0">
              <a:buNone/>
            </a:pPr>
            <a:endParaRPr lang="nl-NL" dirty="0"/>
          </a:p>
        </p:txBody>
      </p:sp>
      <p:pic>
        <p:nvPicPr>
          <p:cNvPr id="4" name="Onlinemedia 3" title="De Wmo en het CAK. Zo werkt het in 2020.">
            <a:hlinkClick r:id="" action="ppaction://media"/>
            <a:extLst>
              <a:ext uri="{FF2B5EF4-FFF2-40B4-BE49-F238E27FC236}">
                <a16:creationId xmlns:a16="http://schemas.microsoft.com/office/drawing/2014/main" id="{6224CD1E-7C4D-4693-A1BB-97FD1C8DA99E}"/>
              </a:ext>
            </a:extLst>
          </p:cNvPr>
          <p:cNvPicPr>
            <a:picLocks noRot="1" noChangeAspect="1"/>
          </p:cNvPicPr>
          <p:nvPr>
            <a:videoFile r:link="rId1"/>
          </p:nvPr>
        </p:nvPicPr>
        <p:blipFill>
          <a:blip r:embed="rId3"/>
          <a:stretch>
            <a:fillRect/>
          </a:stretch>
        </p:blipFill>
        <p:spPr>
          <a:xfrm>
            <a:off x="3047687" y="2367092"/>
            <a:ext cx="6096000" cy="3429000"/>
          </a:xfrm>
          <a:prstGeom prst="rect">
            <a:avLst/>
          </a:prstGeom>
        </p:spPr>
      </p:pic>
    </p:spTree>
    <p:extLst>
      <p:ext uri="{BB962C8B-B14F-4D97-AF65-F5344CB8AC3E}">
        <p14:creationId xmlns:p14="http://schemas.microsoft.com/office/powerpoint/2010/main" val="3475228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8FE65CB-EFD8-497D-A30A-093E20EACB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E3265C2A-0A58-43AD-A406-8F4478E2875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49BD3A07-9536-42EB-8B26-7AC4C602527C}"/>
              </a:ext>
            </a:extLst>
          </p:cNvPr>
          <p:cNvSpPr>
            <a:spLocks noGrp="1"/>
          </p:cNvSpPr>
          <p:nvPr>
            <p:ph type="title"/>
          </p:nvPr>
        </p:nvSpPr>
        <p:spPr>
          <a:xfrm>
            <a:off x="8196408" y="640831"/>
            <a:ext cx="3352128" cy="1573863"/>
          </a:xfrm>
        </p:spPr>
        <p:txBody>
          <a:bodyPr>
            <a:normAutofit/>
          </a:bodyPr>
          <a:lstStyle/>
          <a:p>
            <a:pPr algn="l"/>
            <a:r>
              <a:rPr lang="nl-NL" dirty="0"/>
              <a:t>Wat is WMO?</a:t>
            </a:r>
            <a:endParaRPr lang="nl-NL"/>
          </a:p>
        </p:txBody>
      </p:sp>
      <p:pic>
        <p:nvPicPr>
          <p:cNvPr id="4" name="Afbeelding 3">
            <a:extLst>
              <a:ext uri="{FF2B5EF4-FFF2-40B4-BE49-F238E27FC236}">
                <a16:creationId xmlns:a16="http://schemas.microsoft.com/office/drawing/2014/main" id="{DF896ECC-8083-41AD-8202-C494A7AC3B03}"/>
              </a:ext>
            </a:extLst>
          </p:cNvPr>
          <p:cNvPicPr>
            <a:picLocks noChangeAspect="1"/>
          </p:cNvPicPr>
          <p:nvPr/>
        </p:nvPicPr>
        <p:blipFill>
          <a:blip r:embed="rId3"/>
          <a:stretch>
            <a:fillRect/>
          </a:stretch>
        </p:blipFill>
        <p:spPr>
          <a:xfrm>
            <a:off x="1001487" y="1490516"/>
            <a:ext cx="6373490" cy="3824094"/>
          </a:xfrm>
          <a:prstGeom prst="rect">
            <a:avLst/>
          </a:prstGeom>
        </p:spPr>
      </p:pic>
      <p:sp>
        <p:nvSpPr>
          <p:cNvPr id="3" name="Tijdelijke aanduiding voor inhoud 2">
            <a:extLst>
              <a:ext uri="{FF2B5EF4-FFF2-40B4-BE49-F238E27FC236}">
                <a16:creationId xmlns:a16="http://schemas.microsoft.com/office/drawing/2014/main" id="{FC1EF340-56A0-4CA3-BA0D-3FFCACBF434D}"/>
              </a:ext>
            </a:extLst>
          </p:cNvPr>
          <p:cNvSpPr>
            <a:spLocks noGrp="1"/>
          </p:cNvSpPr>
          <p:nvPr>
            <p:ph sz="quarter" idx="13"/>
          </p:nvPr>
        </p:nvSpPr>
        <p:spPr>
          <a:xfrm>
            <a:off x="8196408" y="2367092"/>
            <a:ext cx="3352128" cy="3881309"/>
          </a:xfrm>
        </p:spPr>
        <p:txBody>
          <a:bodyPr>
            <a:normAutofit/>
          </a:bodyPr>
          <a:lstStyle/>
          <a:p>
            <a:r>
              <a:rPr lang="nl-NL" sz="1800"/>
              <a:t>W = Wet</a:t>
            </a:r>
          </a:p>
          <a:p>
            <a:r>
              <a:rPr lang="nl-NL" sz="1800"/>
              <a:t>M = Maatschappelijke</a:t>
            </a:r>
          </a:p>
          <a:p>
            <a:r>
              <a:rPr lang="nl-NL" sz="1800"/>
              <a:t>O = Ondersteuning</a:t>
            </a:r>
          </a:p>
        </p:txBody>
      </p:sp>
    </p:spTree>
    <p:extLst>
      <p:ext uri="{BB962C8B-B14F-4D97-AF65-F5344CB8AC3E}">
        <p14:creationId xmlns:p14="http://schemas.microsoft.com/office/powerpoint/2010/main" val="859103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el 1">
            <a:extLst>
              <a:ext uri="{FF2B5EF4-FFF2-40B4-BE49-F238E27FC236}">
                <a16:creationId xmlns:a16="http://schemas.microsoft.com/office/drawing/2014/main" id="{37F50316-B1CE-4D28-8814-213815E5F56F}"/>
              </a:ext>
            </a:extLst>
          </p:cNvPr>
          <p:cNvSpPr>
            <a:spLocks noGrp="1"/>
          </p:cNvSpPr>
          <p:nvPr>
            <p:ph type="title"/>
          </p:nvPr>
        </p:nvSpPr>
        <p:spPr>
          <a:xfrm>
            <a:off x="641074" y="1419900"/>
            <a:ext cx="2844002" cy="4018201"/>
          </a:xfrm>
        </p:spPr>
        <p:txBody>
          <a:bodyPr>
            <a:normAutofit/>
          </a:bodyPr>
          <a:lstStyle/>
          <a:p>
            <a:pPr algn="l"/>
            <a:r>
              <a:rPr lang="nl-NL" sz="4400"/>
              <a:t>Voor iedereen?</a:t>
            </a:r>
          </a:p>
        </p:txBody>
      </p:sp>
      <p:sp>
        <p:nvSpPr>
          <p:cNvPr id="3" name="Tijdelijke aanduiding voor inhoud 2">
            <a:extLst>
              <a:ext uri="{FF2B5EF4-FFF2-40B4-BE49-F238E27FC236}">
                <a16:creationId xmlns:a16="http://schemas.microsoft.com/office/drawing/2014/main" id="{86705F5F-9FB7-4C20-AA25-805C46D29051}"/>
              </a:ext>
            </a:extLst>
          </p:cNvPr>
          <p:cNvSpPr>
            <a:spLocks noGrp="1"/>
          </p:cNvSpPr>
          <p:nvPr>
            <p:ph sz="quarter" idx="13"/>
          </p:nvPr>
        </p:nvSpPr>
        <p:spPr>
          <a:xfrm>
            <a:off x="4701008" y="1193576"/>
            <a:ext cx="6576591" cy="4470850"/>
          </a:xfrm>
        </p:spPr>
        <p:txBody>
          <a:bodyPr anchor="ctr">
            <a:normAutofit/>
          </a:bodyPr>
          <a:lstStyle/>
          <a:p>
            <a:r>
              <a:rPr lang="nl-NL" dirty="0"/>
              <a:t>Voorwaarden:</a:t>
            </a:r>
          </a:p>
          <a:p>
            <a:pPr>
              <a:buFontTx/>
              <a:buChar char="-"/>
            </a:pPr>
            <a:r>
              <a:rPr lang="nl-NL" dirty="0"/>
              <a:t>Je verblijft rechtmatig in Nederland</a:t>
            </a:r>
          </a:p>
          <a:p>
            <a:pPr>
              <a:buFontTx/>
              <a:buChar char="-"/>
            </a:pPr>
            <a:r>
              <a:rPr lang="nl-NL" dirty="0"/>
              <a:t>Je bent Nederlander, je hebt een verblijfsvergunning op asielgronden of je hebt een reguliere verblijfsvergunning</a:t>
            </a:r>
          </a:p>
          <a:p>
            <a:pPr>
              <a:buFontTx/>
              <a:buChar char="-"/>
            </a:pPr>
            <a:r>
              <a:rPr lang="nl-NL" dirty="0"/>
              <a:t>Je bent woonachtig in de gemeente waarin je aanvraag doet</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058195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B61BE0-5DAE-4C5E-8AC9-E03E2A7399F3}"/>
              </a:ext>
            </a:extLst>
          </p:cNvPr>
          <p:cNvSpPr>
            <a:spLocks noGrp="1"/>
          </p:cNvSpPr>
          <p:nvPr>
            <p:ph type="title"/>
          </p:nvPr>
        </p:nvSpPr>
        <p:spPr/>
        <p:txBody>
          <a:bodyPr/>
          <a:lstStyle/>
          <a:p>
            <a:r>
              <a:rPr lang="nl-NL" dirty="0"/>
              <a:t>Onderzoek naar uw persoonlijke situatie</a:t>
            </a:r>
          </a:p>
        </p:txBody>
      </p:sp>
      <p:sp>
        <p:nvSpPr>
          <p:cNvPr id="3" name="Tijdelijke aanduiding voor inhoud 2">
            <a:extLst>
              <a:ext uri="{FF2B5EF4-FFF2-40B4-BE49-F238E27FC236}">
                <a16:creationId xmlns:a16="http://schemas.microsoft.com/office/drawing/2014/main" id="{1180E318-8D85-4E09-81F7-B44AAC053801}"/>
              </a:ext>
            </a:extLst>
          </p:cNvPr>
          <p:cNvSpPr>
            <a:spLocks noGrp="1"/>
          </p:cNvSpPr>
          <p:nvPr>
            <p:ph sz="quarter" idx="13"/>
          </p:nvPr>
        </p:nvSpPr>
        <p:spPr/>
        <p:txBody>
          <a:bodyPr vert="horz" lIns="91440" tIns="45720" rIns="91440" bIns="45720" rtlCol="0" anchor="t">
            <a:normAutofit/>
          </a:bodyPr>
          <a:lstStyle/>
          <a:p>
            <a:r>
              <a:rPr lang="nl-NL" dirty="0"/>
              <a:t>Het onderzoek vind plaats met de aanvrager en uw mantelzorgers</a:t>
            </a:r>
          </a:p>
          <a:p>
            <a:r>
              <a:rPr lang="nl-NL" dirty="0"/>
              <a:t>Binnen 6 weken na uw aanvraag</a:t>
            </a:r>
          </a:p>
          <a:p>
            <a:r>
              <a:rPr lang="nl-NL" dirty="0"/>
              <a:t>Gemeente kijkt eerst naar wat u zelf kan en of er mogelijk mensen in uw directe omgeving zijn die iets kunnen betekenen</a:t>
            </a:r>
          </a:p>
          <a:p>
            <a:r>
              <a:rPr lang="nl-NL" dirty="0"/>
              <a:t>Ook wordt er gekeken of je al andere zorg ontvangt vanuit andere wetten (Zorgverzekeringswet, participatiewet of de Jeugdwet)</a:t>
            </a:r>
          </a:p>
        </p:txBody>
      </p:sp>
    </p:spTree>
    <p:extLst>
      <p:ext uri="{BB962C8B-B14F-4D97-AF65-F5344CB8AC3E}">
        <p14:creationId xmlns:p14="http://schemas.microsoft.com/office/powerpoint/2010/main" val="3263636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33E106F-FFB7-4AE6-A33E-2455D4D77F23}"/>
              </a:ext>
            </a:extLst>
          </p:cNvPr>
          <p:cNvSpPr>
            <a:spLocks noGrp="1"/>
          </p:cNvSpPr>
          <p:nvPr>
            <p:ph type="title"/>
          </p:nvPr>
        </p:nvSpPr>
        <p:spPr>
          <a:xfrm>
            <a:off x="641074" y="1588878"/>
            <a:ext cx="2844002" cy="3680244"/>
          </a:xfrm>
        </p:spPr>
        <p:txBody>
          <a:bodyPr>
            <a:normAutofit/>
          </a:bodyPr>
          <a:lstStyle/>
          <a:p>
            <a:pPr algn="l"/>
            <a:r>
              <a:rPr lang="nl-NL" sz="1800">
                <a:solidFill>
                  <a:srgbClr val="FFFFFF"/>
                </a:solidFill>
              </a:rPr>
              <a:t>Taken en verantwoordelijkheden van de WMO</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Tijdelijke aanduiding voor inhoud 2">
            <a:extLst>
              <a:ext uri="{FF2B5EF4-FFF2-40B4-BE49-F238E27FC236}">
                <a16:creationId xmlns:a16="http://schemas.microsoft.com/office/drawing/2014/main" id="{DA84A605-7DB1-4597-95EA-FA4114757EC6}"/>
              </a:ext>
            </a:extLst>
          </p:cNvPr>
          <p:cNvSpPr>
            <a:spLocks noGrp="1"/>
          </p:cNvSpPr>
          <p:nvPr>
            <p:ph sz="quarter" idx="13"/>
          </p:nvPr>
        </p:nvSpPr>
        <p:spPr>
          <a:xfrm>
            <a:off x="4634794" y="1049695"/>
            <a:ext cx="6642806" cy="4758611"/>
          </a:xfrm>
        </p:spPr>
        <p:txBody>
          <a:bodyPr anchor="ctr">
            <a:normAutofit/>
          </a:bodyPr>
          <a:lstStyle/>
          <a:p>
            <a:r>
              <a:rPr lang="nl-NL" dirty="0"/>
              <a:t>Leefbaarheid en sociale samenhang bevorderen</a:t>
            </a:r>
          </a:p>
          <a:p>
            <a:r>
              <a:rPr lang="nl-NL" dirty="0"/>
              <a:t>Mantelzorgers en vrijwilligers ondersteunen</a:t>
            </a:r>
          </a:p>
          <a:p>
            <a:r>
              <a:rPr lang="nl-NL" dirty="0"/>
              <a:t>Het bevorderen  van mensen met een beperking of psychisch probleem om deel te nemen aan de samenleving</a:t>
            </a:r>
          </a:p>
          <a:p>
            <a:r>
              <a:rPr lang="nl-NL" dirty="0"/>
              <a:t>Maatschappelijke opvang bieden</a:t>
            </a:r>
          </a:p>
          <a:p>
            <a:r>
              <a:rPr lang="nl-NL" dirty="0"/>
              <a:t>Openbare geestelijke gezondheidszorg bevorderen </a:t>
            </a:r>
          </a:p>
          <a:p>
            <a:r>
              <a:rPr lang="nl-NL" dirty="0"/>
              <a:t>Informatie, advies en cliënt ondersteuning geven</a:t>
            </a:r>
          </a:p>
          <a:p>
            <a:r>
              <a:rPr lang="nl-NL" dirty="0"/>
              <a:t>Verslavingsbeleid bevorderen</a:t>
            </a:r>
          </a:p>
          <a:p>
            <a:r>
              <a:rPr lang="nl-NL" dirty="0"/>
              <a:t>Jeugdigen met problemen preventief ondersteunen</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4020863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3A9C084-C7C6-4747-B973-5F202007E90E}"/>
              </a:ext>
            </a:extLst>
          </p:cNvPr>
          <p:cNvSpPr>
            <a:spLocks noGrp="1"/>
          </p:cNvSpPr>
          <p:nvPr>
            <p:ph type="title"/>
          </p:nvPr>
        </p:nvSpPr>
        <p:spPr>
          <a:xfrm>
            <a:off x="641074" y="1588878"/>
            <a:ext cx="2844002" cy="3680244"/>
          </a:xfrm>
        </p:spPr>
        <p:txBody>
          <a:bodyPr>
            <a:normAutofit/>
          </a:bodyPr>
          <a:lstStyle/>
          <a:p>
            <a:pPr algn="l"/>
            <a:r>
              <a:rPr lang="nl-NL" sz="4400">
                <a:solidFill>
                  <a:srgbClr val="FFFFFF"/>
                </a:solidFill>
              </a:rPr>
              <a:t>Hoe vraag je de WMO aan?</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Tijdelijke aanduiding voor inhoud 2">
            <a:extLst>
              <a:ext uri="{FF2B5EF4-FFF2-40B4-BE49-F238E27FC236}">
                <a16:creationId xmlns:a16="http://schemas.microsoft.com/office/drawing/2014/main" id="{FE4B67C4-6914-4EE0-B7F1-F1346EEA7E46}"/>
              </a:ext>
            </a:extLst>
          </p:cNvPr>
          <p:cNvSpPr>
            <a:spLocks noGrp="1"/>
          </p:cNvSpPr>
          <p:nvPr>
            <p:ph sz="quarter" idx="13"/>
          </p:nvPr>
        </p:nvSpPr>
        <p:spPr>
          <a:xfrm>
            <a:off x="4634794" y="1049695"/>
            <a:ext cx="6642806" cy="4758611"/>
          </a:xfrm>
        </p:spPr>
        <p:txBody>
          <a:bodyPr anchor="ctr">
            <a:normAutofit/>
          </a:bodyPr>
          <a:lstStyle/>
          <a:p>
            <a:r>
              <a:rPr lang="nl-NL" dirty="0"/>
              <a:t>Bij de gemeente waarin je woont</a:t>
            </a:r>
          </a:p>
          <a:p>
            <a:pPr>
              <a:buFontTx/>
              <a:buChar char="-"/>
            </a:pPr>
            <a:r>
              <a:rPr lang="nl-NL" dirty="0" err="1"/>
              <a:t>wmo</a:t>
            </a:r>
            <a:r>
              <a:rPr lang="nl-NL" dirty="0"/>
              <a:t>-loket</a:t>
            </a:r>
          </a:p>
          <a:p>
            <a:pPr>
              <a:buFontTx/>
              <a:buChar char="-"/>
            </a:pPr>
            <a:r>
              <a:rPr lang="nl-NL" dirty="0"/>
              <a:t>Sociale wijkteam</a:t>
            </a:r>
          </a:p>
          <a:p>
            <a:pPr>
              <a:buFontTx/>
              <a:buChar char="-"/>
            </a:pPr>
            <a:endParaRPr lang="nl-NL" dirty="0"/>
          </a:p>
          <a:p>
            <a:pPr marL="0" indent="0">
              <a:buNone/>
            </a:pPr>
            <a:r>
              <a:rPr lang="nl-NL" dirty="0"/>
              <a:t>Wie loopt er stage op een plek waar ook WMO-aanvragen gedaan worden?</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910805524"/>
      </p:ext>
    </p:extLst>
  </p:cSld>
  <p:clrMapOvr>
    <a:masterClrMapping/>
  </p:clrMapOvr>
</p:sld>
</file>

<file path=ppt/theme/theme1.xml><?xml version="1.0" encoding="utf-8"?>
<a:theme xmlns:a="http://schemas.openxmlformats.org/drawingml/2006/main" name="Druppel">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F43B7B9B596284A903A5BF987999ABF" ma:contentTypeVersion="13" ma:contentTypeDescription="Een nieuw document maken." ma:contentTypeScope="" ma:versionID="bcabab219895517bce7a3a48efcbf0b5">
  <xsd:schema xmlns:xsd="http://www.w3.org/2001/XMLSchema" xmlns:xs="http://www.w3.org/2001/XMLSchema" xmlns:p="http://schemas.microsoft.com/office/2006/metadata/properties" xmlns:ns3="5476a0df-1772-492d-979f-8285abd2a79a" xmlns:ns4="b419cb09-27ac-4f96-ad07-5bb01102205b" targetNamespace="http://schemas.microsoft.com/office/2006/metadata/properties" ma:root="true" ma:fieldsID="3f56c553450e33b7671abfcd6efa444a" ns3:_="" ns4:_="">
    <xsd:import namespace="5476a0df-1772-492d-979f-8285abd2a79a"/>
    <xsd:import namespace="b419cb09-27ac-4f96-ad07-5bb01102205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76a0df-1772-492d-979f-8285abd2a79a"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19cb09-27ac-4f96-ad07-5bb01102205b" elementFormDefault="qualified">
    <xsd:import namespace="http://schemas.microsoft.com/office/2006/documentManagement/types"/>
    <xsd:import namespace="http://schemas.microsoft.com/office/infopath/2007/PartnerControls"/>
    <xsd:element name="SharedWithUsers" ma:index="14"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internalName="SharedWithDetails" ma:readOnly="true">
      <xsd:simpleType>
        <xsd:restriction base="dms:Note">
          <xsd:maxLength value="255"/>
        </xsd:restriction>
      </xsd:simpleType>
    </xsd:element>
    <xsd:element name="SharingHintHash" ma:index="16"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FCB147-3FBB-4513-B266-D1F3E53822EC}">
  <ds:schemaRefs>
    <ds:schemaRef ds:uri="b419cb09-27ac-4f96-ad07-5bb01102205b"/>
    <ds:schemaRef ds:uri="http://purl.org/dc/terms/"/>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dcmitype/"/>
    <ds:schemaRef ds:uri="http://www.w3.org/XML/1998/namespace"/>
    <ds:schemaRef ds:uri="http://schemas.openxmlformats.org/package/2006/metadata/core-properties"/>
    <ds:schemaRef ds:uri="5476a0df-1772-492d-979f-8285abd2a79a"/>
  </ds:schemaRefs>
</ds:datastoreItem>
</file>

<file path=customXml/itemProps2.xml><?xml version="1.0" encoding="utf-8"?>
<ds:datastoreItem xmlns:ds="http://schemas.openxmlformats.org/officeDocument/2006/customXml" ds:itemID="{F71AFF16-E8B3-481A-A294-5D6900F304C2}">
  <ds:schemaRefs>
    <ds:schemaRef ds:uri="http://schemas.microsoft.com/sharepoint/v3/contenttype/forms"/>
  </ds:schemaRefs>
</ds:datastoreItem>
</file>

<file path=customXml/itemProps3.xml><?xml version="1.0" encoding="utf-8"?>
<ds:datastoreItem xmlns:ds="http://schemas.openxmlformats.org/officeDocument/2006/customXml" ds:itemID="{2E55E605-CDBC-4A9D-9350-379162557F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76a0df-1772-492d-979f-8285abd2a79a"/>
    <ds:schemaRef ds:uri="b419cb09-27ac-4f96-ad07-5bb0110220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728</Words>
  <Application>Microsoft Office PowerPoint</Application>
  <PresentationFormat>Breedbeeld</PresentationFormat>
  <Paragraphs>79</Paragraphs>
  <Slides>14</Slides>
  <Notes>0</Notes>
  <HiddenSlides>0</HiddenSlides>
  <MMClips>1</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14</vt:i4>
      </vt:variant>
    </vt:vector>
  </HeadingPairs>
  <TitlesOfParts>
    <vt:vector size="17" baseType="lpstr">
      <vt:lpstr>Arial</vt:lpstr>
      <vt:lpstr>Tw Cen MT</vt:lpstr>
      <vt:lpstr>Druppel</vt:lpstr>
      <vt:lpstr>Fysieke les WMO</vt:lpstr>
      <vt:lpstr>Vandaag</vt:lpstr>
      <vt:lpstr>Vorige les: transactionele analyse en dramadriehoek</vt:lpstr>
      <vt:lpstr>Intro WMO</vt:lpstr>
      <vt:lpstr>Wat is WMO?</vt:lpstr>
      <vt:lpstr>Voor iedereen?</vt:lpstr>
      <vt:lpstr>Onderzoek naar uw persoonlijke situatie</vt:lpstr>
      <vt:lpstr>Taken en verantwoordelijkheden van de WMO</vt:lpstr>
      <vt:lpstr>Hoe vraag je de WMO aan?</vt:lpstr>
      <vt:lpstr>Deelproducten WMO</vt:lpstr>
      <vt:lpstr>Opdracht 1: WMO op stage</vt:lpstr>
      <vt:lpstr>Opdracht 2: signaleringsschema</vt:lpstr>
      <vt:lpstr>Opdracht 3: invulformulier</vt:lpstr>
      <vt:lpstr>Afsluiten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Fysieke les WMO</dc:title>
  <dc:creator>Carlien Solle</dc:creator>
  <cp:lastModifiedBy>Tessa Heeringa - Boer</cp:lastModifiedBy>
  <cp:revision>5</cp:revision>
  <dcterms:created xsi:type="dcterms:W3CDTF">2020-09-30T09:33:17Z</dcterms:created>
  <dcterms:modified xsi:type="dcterms:W3CDTF">2020-11-05T15:32:56Z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0x010100DF43B7B9B596284A903A5BF987999ABF</vt:lpwstr>
  </property>
</Properties>
</file>